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Default Extension="gif" ContentType="image/gif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50.xml" ContentType="application/vnd.openxmlformats-officedocument.presentationml.slide+xml"/>
  <Override PartName="/ppt/slides/slide23.xml" ContentType="application/vnd.openxmlformats-officedocument.presentationml.slide+xml"/>
  <Override PartName="/ppt/slides/slide5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49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53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2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4" r:id="rId8"/>
    <p:sldId id="269" r:id="rId9"/>
    <p:sldId id="275" r:id="rId10"/>
    <p:sldId id="263" r:id="rId11"/>
    <p:sldId id="274" r:id="rId12"/>
    <p:sldId id="261" r:id="rId13"/>
    <p:sldId id="265" r:id="rId14"/>
    <p:sldId id="305" r:id="rId15"/>
    <p:sldId id="266" r:id="rId16"/>
    <p:sldId id="276" r:id="rId17"/>
    <p:sldId id="277" r:id="rId18"/>
    <p:sldId id="306" r:id="rId19"/>
    <p:sldId id="304" r:id="rId20"/>
    <p:sldId id="268" r:id="rId21"/>
    <p:sldId id="278" r:id="rId22"/>
    <p:sldId id="270" r:id="rId23"/>
    <p:sldId id="271" r:id="rId24"/>
    <p:sldId id="280" r:id="rId25"/>
    <p:sldId id="282" r:id="rId26"/>
    <p:sldId id="281" r:id="rId27"/>
    <p:sldId id="303" r:id="rId28"/>
    <p:sldId id="307" r:id="rId29"/>
    <p:sldId id="272" r:id="rId30"/>
    <p:sldId id="279" r:id="rId31"/>
    <p:sldId id="308" r:id="rId32"/>
    <p:sldId id="309" r:id="rId33"/>
    <p:sldId id="310" r:id="rId34"/>
    <p:sldId id="283" r:id="rId35"/>
    <p:sldId id="291" r:id="rId36"/>
    <p:sldId id="311" r:id="rId37"/>
    <p:sldId id="314" r:id="rId38"/>
    <p:sldId id="315" r:id="rId39"/>
    <p:sldId id="312" r:id="rId40"/>
    <p:sldId id="284" r:id="rId41"/>
    <p:sldId id="296" r:id="rId42"/>
    <p:sldId id="290" r:id="rId43"/>
    <p:sldId id="287" r:id="rId44"/>
    <p:sldId id="294" r:id="rId45"/>
    <p:sldId id="288" r:id="rId46"/>
    <p:sldId id="293" r:id="rId47"/>
    <p:sldId id="295" r:id="rId48"/>
    <p:sldId id="289" r:id="rId49"/>
    <p:sldId id="292" r:id="rId50"/>
    <p:sldId id="313" r:id="rId51"/>
    <p:sldId id="298" r:id="rId52"/>
    <p:sldId id="299" r:id="rId53"/>
    <p:sldId id="300" r:id="rId54"/>
    <p:sldId id="301" r:id="rId55"/>
    <p:sldId id="302" r:id="rId5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0" Type="http://schemas.openxmlformats.org/officeDocument/2006/relationships/theme" Target="theme/theme1.xml"/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presProps" Target="presProps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printerSettings" Target="printerSettings/printerSettings1.bin"/><Relationship Id="rId59" Type="http://schemas.openxmlformats.org/officeDocument/2006/relationships/viewProps" Target="viewProps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tableStyles" Target="tableStyles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848600" y="0"/>
            <a:ext cx="1295399" cy="6858000"/>
          </a:xfrm>
          <a:prstGeom prst="rect">
            <a:avLst/>
          </a:prstGeom>
          <a:gradFill>
            <a:gsLst>
              <a:gs pos="0">
                <a:schemeClr val="bg1">
                  <a:lumMod val="50000"/>
                  <a:alpha val="20000"/>
                </a:schemeClr>
              </a:gs>
              <a:gs pos="100000">
                <a:schemeClr val="bg1">
                  <a:lumMod val="85000"/>
                  <a:alpha val="20000"/>
                </a:schemeClr>
              </a:gs>
            </a:gsLst>
            <a:lin ang="21594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" y="2971800"/>
            <a:ext cx="5120640" cy="170992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morning" dir="t">
                <a:rot lat="0" lon="0" rev="2400000"/>
              </a:lightRig>
            </a:scene3d>
            <a:sp3d extrusionH="63500" contourW="6350">
              <a:bevelT w="19050" h="50800" prst="softRound"/>
              <a:contourClr>
                <a:schemeClr val="bg1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2"/>
                </a:solidFill>
                <a:effectLst>
                  <a:innerShdw blurRad="63500" dist="50800" dir="5400000">
                    <a:schemeClr val="bg1">
                      <a:alpha val="50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" y="4956048"/>
            <a:ext cx="5111496" cy="1004048"/>
          </a:xfr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 marL="0" indent="0" algn="ctr">
              <a:spcBef>
                <a:spcPct val="0"/>
              </a:spcBef>
              <a:buNone/>
              <a:defRPr sz="15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ct val="120000"/>
              </a:lnSpc>
              <a:spcBef>
                <a:spcPts val="2400"/>
              </a:spcBef>
              <a:buClr>
                <a:schemeClr val="tx2"/>
              </a:buClr>
              <a:buSzPct val="100000"/>
              <a:buFont typeface="Wingdings 2" pitchFamily="18" charset="2"/>
              <a:buNone/>
            </a:pPr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1E05-72E5-0749-9D55-BE76D4E98F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titleSlideBev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4760260"/>
            <a:ext cx="5120640" cy="179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8259"/>
            <a:ext cx="7071837" cy="901700"/>
          </a:xfrm>
        </p:spPr>
        <p:txBody>
          <a:bodyPr bIns="0"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12988"/>
            <a:ext cx="6843713" cy="381317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00" y="1103406"/>
            <a:ext cx="7085908" cy="841188"/>
          </a:xfrm>
        </p:spPr>
        <p:txBody>
          <a:bodyPr tIns="0" bIns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1E05-72E5-0749-9D55-BE76D4E98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96435"/>
            <a:ext cx="7072313" cy="566738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093" y="443753"/>
            <a:ext cx="6970059" cy="3977640"/>
          </a:xfrm>
          <a:noFill/>
          <a:ln>
            <a:noFill/>
          </a:ln>
          <a:scene3d>
            <a:camera prst="orthographicFront"/>
            <a:lightRig rig="balanced" dir="t"/>
          </a:scene3d>
          <a:sp3d extrusionH="63500">
            <a:bevelT w="38100" h="38100" prst="softRound"/>
            <a:contourClr>
              <a:schemeClr val="bg1"/>
            </a:contourClr>
          </a:sp3d>
        </p:spPr>
        <p:txBody>
          <a:bodyPr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5663173"/>
            <a:ext cx="7072313" cy="804862"/>
          </a:xfrm>
        </p:spPr>
        <p:txBody>
          <a:bodyPr lIns="109728">
            <a:normAutofit/>
          </a:bodyPr>
          <a:lstStyle>
            <a:lvl1pPr marL="0" indent="0">
              <a:spcBef>
                <a:spcPct val="0"/>
              </a:spcBef>
              <a:buNone/>
              <a:defRPr sz="15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1E05-72E5-0749-9D55-BE76D4E98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1E05-72E5-0749-9D55-BE76D4E98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4600" y="685800"/>
            <a:ext cx="1128713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685800"/>
            <a:ext cx="586740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1341" y="6181538"/>
            <a:ext cx="806824" cy="365125"/>
          </a:xfrm>
        </p:spPr>
        <p:txBody>
          <a:bodyPr/>
          <a:lstStyle/>
          <a:p>
            <a:fld id="{B3E51E05-72E5-0749-9D55-BE76D4E98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3E51E05-72E5-0749-9D55-BE76D4E98F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2971800"/>
            <a:ext cx="5122862" cy="1712259"/>
          </a:xfrm>
        </p:spPr>
        <p:txBody>
          <a:bodyPr anchor="b" anchorCtr="0">
            <a:noAutofit/>
            <a:scene3d>
              <a:camera prst="orthographicFront"/>
              <a:lightRig rig="morning" dir="t">
                <a:rot lat="0" lon="0" rev="2400000"/>
              </a:lightRig>
            </a:scene3d>
            <a:sp3d extrusionH="63500" contourW="6350">
              <a:bevelT w="19050" h="50800" prst="softRound"/>
              <a:contourClr>
                <a:schemeClr val="bg1"/>
              </a:contourClr>
            </a:sp3d>
          </a:bodyPr>
          <a:lstStyle>
            <a:lvl1pPr algn="ctr">
              <a:defRPr sz="4400" b="1" baseline="0">
                <a:solidFill>
                  <a:schemeClr val="tx2"/>
                </a:solidFill>
                <a:effectLst>
                  <a:innerShdw blurRad="63500" dist="50800" dir="5400000">
                    <a:schemeClr val="bg1">
                      <a:alpha val="50000"/>
                    </a:scheme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953000"/>
            <a:ext cx="5113896" cy="1001000"/>
          </a:xfr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 marL="0" indent="0" algn="ctr">
              <a:lnSpc>
                <a:spcPct val="120000"/>
              </a:lnSpc>
              <a:spcBef>
                <a:spcPct val="0"/>
              </a:spcBef>
              <a:buNone/>
              <a:defRPr sz="15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tx2"/>
              </a:buClr>
              <a:buSzPct val="100000"/>
              <a:buFont typeface="Wingdings 2" pitchFamily="18" charset="2"/>
              <a:buNone/>
            </a:pPr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0" y="6356350"/>
            <a:ext cx="2133600" cy="365125"/>
          </a:xfrm>
        </p:spPr>
        <p:txBody>
          <a:bodyPr anchor="t" anchorCtr="0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538" y="6356350"/>
            <a:ext cx="2130552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06353" y="9144"/>
            <a:ext cx="2743200" cy="6848856"/>
          </a:xfrm>
          <a:noFill/>
          <a:ln>
            <a:noFill/>
          </a:ln>
          <a:scene3d>
            <a:camera prst="orthographicFront"/>
            <a:lightRig rig="balanced" dir="t"/>
          </a:scene3d>
          <a:sp3d extrusionH="63500">
            <a:bevelT w="38100" h="38100" prst="softRound"/>
            <a:contourClr>
              <a:schemeClr val="bg1"/>
            </a:contourClr>
          </a:sp3d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 marL="0" indent="0" algn="l" defTabSz="914400" rtl="0" eaLnBrk="1" latinLnBrk="0" hangingPunct="1">
              <a:spcBef>
                <a:spcPts val="2400"/>
              </a:spcBef>
              <a:buClr>
                <a:schemeClr val="tx2"/>
              </a:buClr>
              <a:buSzPct val="10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pic>
        <p:nvPicPr>
          <p:cNvPr id="9" name="Picture 8" descr="titleSlideBev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4760260"/>
            <a:ext cx="5120640" cy="17967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90800" y="6356350"/>
            <a:ext cx="667871" cy="365125"/>
          </a:xfrm>
        </p:spPr>
        <p:txBody>
          <a:bodyPr vert="horz" lIns="45720" tIns="45720" rIns="45720" bIns="45720" rtlCol="0">
            <a:noAutofit/>
            <a:scene3d>
              <a:camera prst="orthographicFront"/>
              <a:lightRig rig="morning" dir="t">
                <a:rot lat="0" lon="0" rev="2400000"/>
              </a:lightRig>
            </a:scene3d>
            <a:sp3d extrusionH="6350">
              <a:bevelT w="6350" h="6350" prst="softRound"/>
              <a:contourClr>
                <a:schemeClr val="bg1"/>
              </a:contourClr>
            </a:sp3d>
          </a:bodyPr>
          <a:lstStyle>
            <a:lvl1pPr marL="282575" indent="-282575" algn="ctr" defTabSz="914400" rtl="0" eaLnBrk="1" latinLnBrk="0" hangingPunct="1">
              <a:spcBef>
                <a:spcPts val="2400"/>
              </a:spcBef>
              <a:buClr>
                <a:schemeClr val="tx2"/>
              </a:buClr>
              <a:buSzPct val="100000"/>
              <a:buFont typeface="Wingdings 2" pitchFamily="18" charset="2"/>
              <a:buNone/>
              <a:defRPr kumimoji="0" sz="1200" b="1" i="0" u="none" strike="noStrike" kern="1200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D99619C8-A375-448C-891B-9999C6BE8E64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524435"/>
            <a:ext cx="4845424" cy="731838"/>
          </a:xfrm>
        </p:spPr>
        <p:txBody>
          <a:bodyPr>
            <a:noAutofit/>
          </a:bodyPr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600200"/>
            <a:ext cx="4845424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3E51E05-72E5-0749-9D55-BE76D4E98F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9144"/>
            <a:ext cx="2379663" cy="6848856"/>
          </a:xfrm>
          <a:noFill/>
          <a:ln>
            <a:noFill/>
          </a:ln>
          <a:scene3d>
            <a:camera prst="orthographicFront"/>
            <a:lightRig rig="balanced" dir="t"/>
          </a:scene3d>
          <a:sp3d extrusionH="63500">
            <a:bevelT w="38100" h="38100" prst="softRound"/>
            <a:contourClr>
              <a:schemeClr val="bg1"/>
            </a:contourClr>
          </a:sp3d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 marL="0" indent="0" algn="l" defTabSz="914400" rtl="0" eaLnBrk="1" latinLnBrk="0" hangingPunct="1">
              <a:spcBef>
                <a:spcPts val="2400"/>
              </a:spcBef>
              <a:buClr>
                <a:schemeClr val="tx2"/>
              </a:buClr>
              <a:buSzPct val="10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654300"/>
            <a:ext cx="7315200" cy="850900"/>
          </a:xfrm>
        </p:spPr>
        <p:txBody>
          <a:bodyPr anchor="b" anchorCtr="0">
            <a:normAutofit/>
          </a:bodyPr>
          <a:lstStyle>
            <a:lvl1pPr algn="ctr">
              <a:defRPr sz="4400" b="1" cap="none" baseline="0">
                <a:effectLst>
                  <a:innerShdw blurRad="63500" dist="50800" dir="5400000">
                    <a:schemeClr val="bg1">
                      <a:alpha val="50000"/>
                    </a:scheme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099" y="3622344"/>
            <a:ext cx="7302501" cy="1105401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ct val="0"/>
              </a:spcBef>
              <a:buNone/>
              <a:defRPr sz="15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0" y="6356350"/>
            <a:ext cx="2133600" cy="365125"/>
          </a:xfrm>
        </p:spPr>
        <p:txBody>
          <a:bodyPr anchor="t" anchorCtr="0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538" y="6356350"/>
            <a:ext cx="2895600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9" name="Picture 8" descr="SectionHeader-Bev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048" y="3559792"/>
            <a:ext cx="7315200" cy="179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2035" y="1600200"/>
            <a:ext cx="3429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11706" y="1600200"/>
            <a:ext cx="3429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1E05-72E5-0749-9D55-BE76D4E98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mparisonBoxes.png"/>
          <p:cNvPicPr>
            <a:picLocks noChangeAspect="1"/>
          </p:cNvPicPr>
          <p:nvPr/>
        </p:nvPicPr>
        <p:blipFill>
          <a:blip r:embed="rId2"/>
          <a:srcRect l="4559" t="28431" r="57794" b="7647"/>
          <a:stretch>
            <a:fillRect/>
          </a:stretch>
        </p:blipFill>
        <p:spPr>
          <a:xfrm>
            <a:off x="363071" y="1949824"/>
            <a:ext cx="3474720" cy="4290753"/>
          </a:xfrm>
          <a:prstGeom prst="rect">
            <a:avLst/>
          </a:prstGeom>
        </p:spPr>
      </p:pic>
      <p:pic>
        <p:nvPicPr>
          <p:cNvPr id="11" name="Picture 10" descr="ComparisonBoxes.png"/>
          <p:cNvPicPr>
            <a:picLocks noChangeAspect="1"/>
          </p:cNvPicPr>
          <p:nvPr/>
        </p:nvPicPr>
        <p:blipFill>
          <a:blip r:embed="rId2"/>
          <a:srcRect l="4559" t="28431" r="57794" b="7647"/>
          <a:stretch>
            <a:fillRect/>
          </a:stretch>
        </p:blipFill>
        <p:spPr>
          <a:xfrm>
            <a:off x="3992880" y="1945341"/>
            <a:ext cx="3474720" cy="429075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72236"/>
            <a:ext cx="3429000" cy="4174564"/>
          </a:xfrm>
          <a:prstGeom prst="roundRect">
            <a:avLst>
              <a:gd name="adj" fmla="val 4119"/>
            </a:avLst>
          </a:prstGeom>
          <a:noFill/>
          <a:effectLst/>
          <a:scene3d>
            <a:camera prst="orthographicFront"/>
            <a:lightRig rig="soft" dir="t"/>
          </a:scene3d>
          <a:sp3d>
            <a:extrusionClr>
              <a:schemeClr val="bg1"/>
            </a:extrusionClr>
            <a:contourClr>
              <a:schemeClr val="bg1">
                <a:lumMod val="65000"/>
              </a:schemeClr>
            </a:contourClr>
          </a:sp3d>
        </p:spPr>
        <p:txBody>
          <a:bodyPr tIns="91440" bIns="9144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" y="1237129"/>
            <a:ext cx="3429000" cy="698033"/>
          </a:xfrm>
        </p:spPr>
        <p:txBody>
          <a:bodyPr tIns="0" bIns="0" anchor="b">
            <a:normAutofit/>
          </a:bodyPr>
          <a:lstStyle>
            <a:lvl1pPr marL="0" indent="0" algn="ctr">
              <a:lnSpc>
                <a:spcPts val="2900"/>
              </a:lnSpc>
              <a:spcBef>
                <a:spcPct val="0"/>
              </a:spcBef>
              <a:buNone/>
              <a:defRPr sz="26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11706" y="1237129"/>
            <a:ext cx="3429000" cy="698033"/>
          </a:xfrm>
        </p:spPr>
        <p:txBody>
          <a:bodyPr tIns="0" bIns="0" anchor="b">
            <a:normAutofit/>
          </a:bodyPr>
          <a:lstStyle>
            <a:lvl1pPr marL="0" indent="0" algn="ctr">
              <a:lnSpc>
                <a:spcPts val="2900"/>
              </a:lnSpc>
              <a:spcBef>
                <a:spcPct val="0"/>
              </a:spcBef>
              <a:buNone/>
              <a:defRPr sz="26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11706" y="1972236"/>
            <a:ext cx="3429000" cy="4174564"/>
          </a:xfrm>
          <a:prstGeom prst="roundRect">
            <a:avLst>
              <a:gd name="adj" fmla="val 2941"/>
            </a:avLst>
          </a:prstGeom>
          <a:noFill/>
          <a:effectLst/>
          <a:scene3d>
            <a:camera prst="orthographicFront"/>
            <a:lightRig rig="soft" dir="t"/>
          </a:scene3d>
          <a:sp3d>
            <a:extrusionClr>
              <a:schemeClr val="bg1"/>
            </a:extrusionClr>
            <a:contourClr>
              <a:schemeClr val="bg1">
                <a:lumMod val="65000"/>
              </a:schemeClr>
            </a:contourClr>
          </a:sp3d>
        </p:spPr>
        <p:txBody>
          <a:bodyPr vert="horz" lIns="91440" tIns="91440" rIns="91440" bIns="91440" rtlCol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>
            <a:lvl1pPr algn="l" defTabSz="914400" rtl="0" eaLnBrk="1" latinLnBrk="0" hangingPunct="1">
              <a:buSzPct val="100000"/>
              <a:buFont typeface="Wingdings 2" pitchFamily="18" charset="2"/>
              <a:buChar char="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buSzPct val="100000"/>
              <a:buFont typeface="Wingdings 2" pitchFamily="18" charset="2"/>
              <a:buChar char="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buSzPct val="100000"/>
              <a:buFont typeface="Wingdings 2" pitchFamily="18" charset="2"/>
              <a:buChar char="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buSzPct val="100000"/>
              <a:buFont typeface="Wingdings 2" pitchFamily="18" charset="2"/>
              <a:buChar char="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buSzPct val="100000"/>
              <a:buFont typeface="Wingdings 2" pitchFamily="18" charset="2"/>
              <a:buChar char="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1E05-72E5-0749-9D55-BE76D4E98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1E05-72E5-0749-9D55-BE76D4E98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1E05-72E5-0749-9D55-BE76D4E98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624" y="524435"/>
            <a:ext cx="7086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morning" dir="t">
                <a:rot lat="0" lon="0" rev="2400000"/>
              </a:lightRig>
            </a:scene3d>
            <a:sp3d extrusionH="63500" contourW="6350">
              <a:bevelT w="19050" h="50800" prst="softRound"/>
              <a:contourClr>
                <a:schemeClr val="bg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624" y="1600200"/>
            <a:ext cx="7086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62943" y="4694238"/>
            <a:ext cx="2133600" cy="365125"/>
          </a:xfrm>
          <a:prstGeom prst="rect">
            <a:avLst/>
          </a:prstGeom>
        </p:spPr>
        <p:txBody>
          <a:bodyPr vert="horz" lIns="45720" tIns="45720" rIns="45720" bIns="45720" rtlCol="0" anchor="ctr">
            <a:scene3d>
              <a:camera prst="orthographicFront"/>
              <a:lightRig rig="morning" dir="t">
                <a:rot lat="0" lon="0" rev="2400000"/>
              </a:lightRig>
            </a:scene3d>
            <a:sp3d extrusionH="6350">
              <a:bevelT w="6350" h="6350" prst="softRound"/>
              <a:contourClr>
                <a:schemeClr val="bg1"/>
              </a:contourClr>
            </a:sp3d>
          </a:bodyPr>
          <a:lstStyle>
            <a:lvl1pPr algn="l">
              <a:defRPr sz="180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defRPr>
            </a:lvl1pPr>
          </a:lstStyle>
          <a:p>
            <a:fld id="{1380FA55-7D9E-C34A-A38D-25BFEC02574F}" type="datetimeFigureOut">
              <a:rPr lang="en-US" smtClean="0"/>
              <a:pPr/>
              <a:t>3/21/12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341" y="6181538"/>
            <a:ext cx="806824" cy="365125"/>
          </a:xfrm>
          <a:prstGeom prst="rect">
            <a:avLst/>
          </a:prstGeom>
        </p:spPr>
        <p:txBody>
          <a:bodyPr vert="horz" lIns="45720" tIns="45720" rIns="45720" bIns="45720" rtlCol="0" anchor="ctr">
            <a:scene3d>
              <a:camera prst="orthographicFront"/>
              <a:lightRig rig="morning" dir="t">
                <a:rot lat="0" lon="0" rev="2400000"/>
              </a:lightRig>
            </a:scene3d>
            <a:sp3d extrusionH="6350">
              <a:bevelT w="6350" h="6350" prst="softRound"/>
              <a:contourClr>
                <a:schemeClr val="bg1"/>
              </a:contourClr>
            </a:sp3d>
          </a:bodyPr>
          <a:lstStyle>
            <a:lvl1pPr algn="r">
              <a:defRPr sz="450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</a:defRPr>
            </a:lvl1pPr>
          </a:lstStyle>
          <a:p>
            <a:fld id="{B3E51E05-72E5-0749-9D55-BE76D4E98F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evelDivider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772400" y="0"/>
            <a:ext cx="107156" cy="6858000"/>
          </a:xfrm>
          <a:prstGeom prst="rect">
            <a:avLst/>
          </a:prstGeom>
        </p:spPr>
      </p:pic>
      <p:sp>
        <p:nvSpPr>
          <p:cNvPr id="9" name="Footer Placeholder 7"/>
          <p:cNvSpPr>
            <a:spLocks noGrp="1"/>
          </p:cNvSpPr>
          <p:nvPr>
            <p:ph type="ftr" sz="quarter" idx="3"/>
          </p:nvPr>
        </p:nvSpPr>
        <p:spPr>
          <a:xfrm rot="16200000">
            <a:off x="5769819" y="3208338"/>
            <a:ext cx="5105400" cy="365125"/>
          </a:xfrm>
          <a:prstGeom prst="rect">
            <a:avLst/>
          </a:prstGeom>
        </p:spPr>
        <p:txBody>
          <a:bodyPr vert="horz" lIns="45720" tIns="45720" rIns="45720" bIns="45720" rtlCol="0">
            <a:noAutofit/>
            <a:scene3d>
              <a:camera prst="orthographicFront"/>
              <a:lightRig rig="morning" dir="t">
                <a:rot lat="0" lon="0" rev="2400000"/>
              </a:lightRig>
            </a:scene3d>
            <a:sp3d extrusionH="6350">
              <a:bevelT w="6350" h="6350" prst="softRound"/>
              <a:contourClr>
                <a:schemeClr val="bg1"/>
              </a:contourClr>
            </a:sp3d>
          </a:bodyPr>
          <a:lstStyle>
            <a:lvl1pPr marL="282575" indent="-282575" algn="l" defTabSz="914400" rtl="0" eaLnBrk="1" latinLnBrk="0" hangingPunct="1">
              <a:spcBef>
                <a:spcPts val="2400"/>
              </a:spcBef>
              <a:buClr>
                <a:schemeClr val="tx2"/>
              </a:buClr>
              <a:buSzPct val="100000"/>
              <a:buFont typeface="Wingdings 2" pitchFamily="18" charset="2"/>
              <a:buNone/>
              <a:defRPr kumimoji="0" sz="2200" b="1" i="0" u="none" strike="noStrike" kern="1200" cap="none" spc="0" normalizeH="0" baseline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127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>
          <a:solidFill>
            <a:schemeClr val="tx2"/>
          </a:solidFill>
          <a:effectLst>
            <a:innerShdw blurRad="63500" dist="50800" dir="5400000">
              <a:schemeClr val="bg1">
                <a:alpha val="50000"/>
              </a:schemeClr>
            </a:inn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400"/>
        </a:spcBef>
        <a:buClr>
          <a:schemeClr val="tx2"/>
        </a:buClr>
        <a:buSzPct val="100000"/>
        <a:buFont typeface="Wingdings 2" pitchFamily="18" charset="2"/>
        <a:buChar char=""/>
        <a:defRPr sz="2600" kern="1200">
          <a:solidFill>
            <a:schemeClr val="tx1">
              <a:lumMod val="65000"/>
              <a:lumOff val="35000"/>
            </a:schemeClr>
          </a:solidFill>
          <a:effectLst>
            <a:outerShdw blurRad="50800" dist="127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tx2">
            <a:lumMod val="60000"/>
            <a:lumOff val="40000"/>
          </a:schemeClr>
        </a:buClr>
        <a:buSzPct val="100000"/>
        <a:buFont typeface="Wingdings 2" pitchFamily="18" charset="2"/>
        <a:buChar char=""/>
        <a:defRPr sz="2400" kern="1200">
          <a:solidFill>
            <a:schemeClr val="tx1">
              <a:lumMod val="65000"/>
              <a:lumOff val="35000"/>
            </a:schemeClr>
          </a:solidFill>
          <a:effectLst>
            <a:outerShdw blurRad="50800" dist="127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tx2"/>
        </a:buClr>
        <a:buSzPct val="100000"/>
        <a:buFont typeface="Wingdings 2" pitchFamily="18" charset="2"/>
        <a:buChar char=""/>
        <a:defRPr sz="2200" kern="1200">
          <a:solidFill>
            <a:schemeClr val="tx1">
              <a:lumMod val="65000"/>
              <a:lumOff val="35000"/>
            </a:schemeClr>
          </a:solidFill>
          <a:effectLst>
            <a:outerShdw blurRad="50800" dist="127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tx2">
            <a:lumMod val="60000"/>
            <a:lumOff val="40000"/>
          </a:schemeClr>
        </a:buClr>
        <a:buSzPct val="100000"/>
        <a:buFont typeface="Wingdings 2" pitchFamily="18" charset="2"/>
        <a:buChar char=""/>
        <a:defRPr sz="2000" kern="1200">
          <a:solidFill>
            <a:schemeClr val="tx1">
              <a:lumMod val="65000"/>
              <a:lumOff val="35000"/>
            </a:schemeClr>
          </a:solidFill>
          <a:effectLst>
            <a:outerShdw blurRad="50800" dist="127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tx2"/>
        </a:buClr>
        <a:buSzPct val="100000"/>
        <a:buFont typeface="Wingdings 2" pitchFamily="18" charset="2"/>
        <a:buChar char=""/>
        <a:defRPr sz="1800" kern="1200">
          <a:solidFill>
            <a:schemeClr val="tx1">
              <a:lumMod val="65000"/>
              <a:lumOff val="35000"/>
            </a:schemeClr>
          </a:solidFill>
          <a:effectLst>
            <a:outerShdw blurRad="50800" dist="127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War II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the Stage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situation in the following nations at the beginning of World War II?</a:t>
            </a:r>
          </a:p>
          <a:p>
            <a:pPr lvl="1"/>
            <a:r>
              <a:rPr lang="en-US" dirty="0" smtClean="0"/>
              <a:t>Germany </a:t>
            </a:r>
          </a:p>
          <a:p>
            <a:pPr lvl="1"/>
            <a:r>
              <a:rPr lang="en-US" dirty="0" smtClean="0"/>
              <a:t>Japan </a:t>
            </a:r>
          </a:p>
          <a:p>
            <a:pPr lvl="1"/>
            <a:r>
              <a:rPr lang="en-US" dirty="0" smtClean="0"/>
              <a:t>Poland </a:t>
            </a:r>
          </a:p>
          <a:p>
            <a:pPr lvl="1"/>
            <a:r>
              <a:rPr lang="en-US" dirty="0" smtClean="0"/>
              <a:t>France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Germany</a:t>
            </a:r>
            <a:r>
              <a:rPr lang="en-US" dirty="0" smtClean="0"/>
              <a:t>: Julia, Megan, Brennan, </a:t>
            </a:r>
            <a:r>
              <a:rPr lang="en-US" dirty="0" err="1" smtClean="0"/>
              <a:t>Kenna</a:t>
            </a:r>
            <a:r>
              <a:rPr lang="en-US" dirty="0" smtClean="0"/>
              <a:t> </a:t>
            </a:r>
          </a:p>
          <a:p>
            <a:r>
              <a:rPr lang="en-US" dirty="0" smtClean="0"/>
              <a:t>Germany: Alex, Cassie, Hunter, Elias, Sara </a:t>
            </a:r>
            <a:endParaRPr lang="en-US" dirty="0" smtClean="0"/>
          </a:p>
          <a:p>
            <a:r>
              <a:rPr lang="en-US" dirty="0" smtClean="0"/>
              <a:t>Poland</a:t>
            </a:r>
            <a:r>
              <a:rPr lang="en-US" dirty="0" smtClean="0"/>
              <a:t>: Mike, Kelsey, Leah, Sean</a:t>
            </a:r>
          </a:p>
          <a:p>
            <a:r>
              <a:rPr lang="en-US" dirty="0" smtClean="0"/>
              <a:t>Poland: Matt, Sami, Karl, Britta, Stephanie </a:t>
            </a:r>
            <a:endParaRPr lang="en-US" dirty="0" smtClean="0"/>
          </a:p>
          <a:p>
            <a:r>
              <a:rPr lang="en-US" dirty="0" smtClean="0"/>
              <a:t>France</a:t>
            </a:r>
            <a:r>
              <a:rPr lang="en-US" dirty="0" smtClean="0"/>
              <a:t>: </a:t>
            </a:r>
            <a:r>
              <a:rPr lang="en-US" dirty="0" smtClean="0"/>
              <a:t>Thomas, Paige</a:t>
            </a:r>
            <a:r>
              <a:rPr lang="en-US" dirty="0" smtClean="0"/>
              <a:t>, Jeremy, Brittany </a:t>
            </a:r>
          </a:p>
          <a:p>
            <a:r>
              <a:rPr lang="en-US" dirty="0" smtClean="0"/>
              <a:t>Japan</a:t>
            </a:r>
            <a:r>
              <a:rPr lang="en-US" dirty="0" smtClean="0"/>
              <a:t>: Shawn, Evan, Molly, Holly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makes a great leader, especially </a:t>
            </a:r>
            <a:r>
              <a:rPr lang="en-US" dirty="0" smtClean="0"/>
              <a:t>in wartime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qualities should they have?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Britain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Winston Churchill </a:t>
            </a:r>
            <a:r>
              <a:rPr lang="en-US" dirty="0" smtClean="0"/>
              <a:t>Speech</a:t>
            </a: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=G4BVzYGeF0M&amp;feature=related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</a:t>
            </a:r>
            <a:r>
              <a:rPr lang="en-US" dirty="0" err="1" smtClean="0"/>
              <a:t>WNDTmbALTdk</a:t>
            </a:r>
            <a:endParaRPr lang="en-US" dirty="0" smtClean="0"/>
          </a:p>
          <a:p>
            <a:r>
              <a:rPr lang="en-US" dirty="0" smtClean="0"/>
              <a:t>RAF defends Britain from bombing by the </a:t>
            </a:r>
            <a:r>
              <a:rPr lang="en-US" dirty="0" smtClean="0"/>
              <a:t>Luftwaffe, to prevent a German invasion </a:t>
            </a:r>
          </a:p>
          <a:p>
            <a:r>
              <a:rPr lang="en-US" dirty="0" smtClean="0"/>
              <a:t>The London </a:t>
            </a:r>
            <a:r>
              <a:rPr lang="en-US" dirty="0" smtClean="0"/>
              <a:t>Blitz: Attacks shift to civilians </a:t>
            </a:r>
          </a:p>
          <a:p>
            <a:pPr lvl="1"/>
            <a:r>
              <a:rPr lang="en-US" dirty="0" smtClean="0"/>
              <a:t>76 nights </a:t>
            </a:r>
            <a:endParaRPr lang="en-US" dirty="0"/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7731" y="270022"/>
            <a:ext cx="3270765" cy="1972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Never in the field of human conflict was so much owed by so many to so </a:t>
            </a:r>
            <a:r>
              <a:rPr lang="en-US" i="1" dirty="0" smtClean="0"/>
              <a:t>few</a:t>
            </a:r>
            <a:endParaRPr lang="en-US" dirty="0"/>
          </a:p>
        </p:txBody>
      </p:sp>
      <p:pic>
        <p:nvPicPr>
          <p:cNvPr id="4" name="Content Placeholder 3" descr="Never_was_so_much_owed_by_so_many_to_so_few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6780" r="-66780"/>
          <a:stretch>
            <a:fillRect/>
          </a:stretch>
        </p:blipFill>
        <p:spPr>
          <a:xfrm>
            <a:off x="349624" y="2053747"/>
            <a:ext cx="7086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eep_Calm_And_Carry_On_-_Original_poster_-_Barter_Books_-_17-Oct-201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748" r="-63748"/>
          <a:stretch>
            <a:fillRect/>
          </a:stretch>
        </p:blipFill>
        <p:spPr>
          <a:xfrm>
            <a:off x="-188885" y="1256274"/>
            <a:ext cx="7625109" cy="48698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ondon0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763" r="-12763"/>
          <a:stretch>
            <a:fillRect/>
          </a:stretch>
        </p:blipFill>
        <p:spPr>
          <a:xfrm>
            <a:off x="0" y="524435"/>
            <a:ext cx="5562065" cy="3552296"/>
          </a:xfrm>
        </p:spPr>
      </p:pic>
      <p:pic>
        <p:nvPicPr>
          <p:cNvPr id="5" name="Picture 4" descr="london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407" y="3437466"/>
            <a:ext cx="3697059" cy="2760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1941: Turning point of the war?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Two major events:</a:t>
            </a:r>
          </a:p>
          <a:p>
            <a:r>
              <a:rPr lang="en-US" dirty="0" smtClean="0"/>
              <a:t>1. USSR enters the war </a:t>
            </a:r>
            <a:endParaRPr lang="en-US" dirty="0" smtClean="0"/>
          </a:p>
          <a:p>
            <a:r>
              <a:rPr lang="en-US" dirty="0" smtClean="0"/>
              <a:t>2</a:t>
            </a:r>
            <a:r>
              <a:rPr lang="en-US" dirty="0" smtClean="0"/>
              <a:t>. United States enters the war </a:t>
            </a:r>
          </a:p>
          <a:p>
            <a:r>
              <a:rPr lang="en-US" dirty="0" smtClean="0"/>
              <a:t>Why?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United States: Lend-Lease Act </a:t>
            </a:r>
          </a:p>
          <a:p>
            <a:r>
              <a:rPr lang="en-US" dirty="0" smtClean="0"/>
              <a:t>Atlantic Charter: Churchill and Roosevelt </a:t>
            </a:r>
            <a:endParaRPr lang="en-US" dirty="0" smtClean="0"/>
          </a:p>
          <a:p>
            <a:r>
              <a:rPr lang="en-US" dirty="0" smtClean="0"/>
              <a:t>Pearl Harbor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Freedoms </a:t>
            </a:r>
            <a:endParaRPr lang="en-US" dirty="0"/>
          </a:p>
        </p:txBody>
      </p:sp>
      <p:pic>
        <p:nvPicPr>
          <p:cNvPr id="4" name="Content Placeholder 3" descr="Four_freedom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9590" r="-5959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Eastern Front in 1941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Battle of Britain loss makes Hitler turn to the USSR</a:t>
            </a:r>
          </a:p>
          <a:p>
            <a:r>
              <a:rPr lang="en-US" dirty="0" smtClean="0"/>
              <a:t>Operation </a:t>
            </a:r>
            <a:r>
              <a:rPr lang="en-US" dirty="0" smtClean="0"/>
              <a:t>Barbarossa:</a:t>
            </a:r>
            <a:r>
              <a:rPr lang="en-US" dirty="0" smtClean="0"/>
              <a:t> Germany invades </a:t>
            </a:r>
            <a:r>
              <a:rPr lang="en-US" dirty="0" smtClean="0"/>
              <a:t>the Soviet Union (June 1941)</a:t>
            </a:r>
          </a:p>
          <a:p>
            <a:r>
              <a:rPr lang="en-US" dirty="0" smtClean="0"/>
              <a:t>1941-1944: Siege of Leningrad </a:t>
            </a:r>
          </a:p>
          <a:p>
            <a:pPr lvl="1"/>
            <a:r>
              <a:rPr lang="en-US" dirty="0" smtClean="0"/>
              <a:t>1 million deaths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Write </a:t>
            </a:r>
            <a:r>
              <a:rPr lang="en-US" dirty="0" smtClean="0"/>
              <a:t>down everything you know about World War II.</a:t>
            </a:r>
            <a:r>
              <a:rPr lang="en-US" dirty="0" smtClean="0"/>
              <a:t> </a:t>
            </a:r>
          </a:p>
          <a:p>
            <a:r>
              <a:rPr lang="en-US" dirty="0" smtClean="0"/>
              <a:t>2. </a:t>
            </a:r>
            <a:r>
              <a:rPr lang="en-US" dirty="0" smtClean="0"/>
              <a:t>Write one thing you want to learn about World War </a:t>
            </a:r>
            <a:r>
              <a:rPr lang="en-US" dirty="0" smtClean="0"/>
              <a:t>II or a question you have. </a:t>
            </a:r>
            <a:endParaRPr lang="en-US" dirty="0" smtClean="0"/>
          </a:p>
          <a:p>
            <a:r>
              <a:rPr lang="en-US" dirty="0" smtClean="0"/>
              <a:t>3. When </a:t>
            </a:r>
            <a:r>
              <a:rPr lang="en-US" dirty="0" smtClean="0"/>
              <a:t>you are finished, write one term/concept that you know on the board. </a:t>
            </a:r>
          </a:p>
          <a:p>
            <a:r>
              <a:rPr lang="en-US" dirty="0" smtClean="0"/>
              <a:t>Check next to terms that other students put up that you also know.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what circumstances is going to war </a:t>
            </a:r>
            <a:r>
              <a:rPr lang="en-US" dirty="0" smtClean="0"/>
              <a:t>justified (morally right)? Make a list. </a:t>
            </a:r>
          </a:p>
          <a:p>
            <a:r>
              <a:rPr lang="en-US" dirty="0" smtClean="0"/>
              <a:t>Another way to think about it: What is a “just</a:t>
            </a:r>
            <a:r>
              <a:rPr lang="en-US" dirty="0" smtClean="0"/>
              <a:t>” (moral) </a:t>
            </a:r>
            <a:r>
              <a:rPr lang="en-US" dirty="0" smtClean="0"/>
              <a:t>war</a:t>
            </a:r>
            <a:r>
              <a:rPr lang="en-US" dirty="0" smtClean="0"/>
              <a:t>? Write a definition. </a:t>
            </a:r>
          </a:p>
          <a:p>
            <a:r>
              <a:rPr lang="en-US" dirty="0" smtClean="0"/>
              <a:t>You will be revisiting this question later, but give it your best shot now: Did the US join the war for just reasons? What brought the US into the war? 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War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Last resort </a:t>
            </a:r>
          </a:p>
          <a:p>
            <a:r>
              <a:rPr lang="en-US" dirty="0" smtClean="0"/>
              <a:t>Just cause </a:t>
            </a:r>
          </a:p>
          <a:p>
            <a:pPr lvl="1"/>
            <a:r>
              <a:rPr lang="en-US" dirty="0" smtClean="0"/>
              <a:t>Self defense, defense of others, to </a:t>
            </a:r>
            <a:r>
              <a:rPr lang="en-US" dirty="0" smtClean="0"/>
              <a:t>redress (fix) </a:t>
            </a:r>
            <a:r>
              <a:rPr lang="en-US" dirty="0" smtClean="0"/>
              <a:t>wrongs </a:t>
            </a:r>
          </a:p>
          <a:p>
            <a:r>
              <a:rPr lang="en-US" dirty="0" smtClean="0"/>
              <a:t>Waged by legitimate authorities </a:t>
            </a:r>
          </a:p>
          <a:p>
            <a:r>
              <a:rPr lang="en-US" dirty="0" smtClean="0"/>
              <a:t>Must have a reasonable chance of success </a:t>
            </a:r>
          </a:p>
          <a:p>
            <a:r>
              <a:rPr lang="en-US" dirty="0" smtClean="0"/>
              <a:t>Goal to re-establish peace</a:t>
            </a:r>
          </a:p>
          <a:p>
            <a:r>
              <a:rPr lang="en-US" dirty="0" smtClean="0"/>
              <a:t>Violence proportional to the injury suffered </a:t>
            </a:r>
          </a:p>
          <a:p>
            <a:r>
              <a:rPr lang="en-US" dirty="0" smtClean="0"/>
              <a:t>Civilians are never targets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Essential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Japanese expansionism lead to war with the Allies in Asia?</a:t>
            </a:r>
          </a:p>
          <a:p>
            <a:r>
              <a:rPr lang="en-US" dirty="0" smtClean="0"/>
              <a:t>How did the attack on Pearl Harbor affect American attitudes towards the Japanese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Why did the US enter the war?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Japan’s goals in Asia </a:t>
            </a:r>
          </a:p>
          <a:p>
            <a:pPr lvl="1"/>
            <a:r>
              <a:rPr lang="en-US" dirty="0" smtClean="0"/>
              <a:t>Greater East Asia Co-Prosperity Sphere </a:t>
            </a: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was the U.S. involved in the war prior to Pearl Harbor?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Pearl Harbor overview:</a:t>
            </a:r>
          </a:p>
          <a:p>
            <a:r>
              <a:rPr lang="en-US" dirty="0" smtClean="0"/>
              <a:t>December 7, 1941</a:t>
            </a:r>
            <a:r>
              <a:rPr lang="en-US" dirty="0" smtClean="0"/>
              <a:t>: </a:t>
            </a:r>
            <a:r>
              <a:rPr lang="en-US" dirty="0" smtClean="0"/>
              <a:t>“A date which will live in infamy”</a:t>
            </a:r>
            <a:r>
              <a:rPr lang="en-US" dirty="0" smtClean="0"/>
              <a:t> (FDR) </a:t>
            </a:r>
          </a:p>
          <a:p>
            <a:r>
              <a:rPr lang="en-US" dirty="0" smtClean="0"/>
              <a:t>4 battleships sunk, 188 aircraft destroyed </a:t>
            </a:r>
          </a:p>
          <a:p>
            <a:r>
              <a:rPr lang="en-US" dirty="0" smtClean="0"/>
              <a:t>2400 Americans killed, 1178 injured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“We won a great tactical victory at Pearl Harbor and thereby lost the war.”</a:t>
            </a:r>
          </a:p>
          <a:p>
            <a:pPr lvl="1"/>
            <a:r>
              <a:rPr lang="en-US" dirty="0" smtClean="0"/>
              <a:t>--Admiral </a:t>
            </a:r>
            <a:r>
              <a:rPr lang="en-US" dirty="0" err="1" smtClean="0"/>
              <a:t>Tadaichai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American response to Pearl Harbor? </a:t>
            </a:r>
          </a:p>
          <a:p>
            <a:r>
              <a:rPr lang="en-US" dirty="0" smtClean="0"/>
              <a:t>FDR leads the US to declare war on </a:t>
            </a:r>
            <a:r>
              <a:rPr lang="en-US" dirty="0" smtClean="0"/>
              <a:t>Japan</a:t>
            </a:r>
          </a:p>
          <a:p>
            <a:pPr lvl="1"/>
            <a:r>
              <a:rPr lang="en-US" dirty="0" smtClean="0"/>
              <a:t>Germany, Italy declare war on the US </a:t>
            </a:r>
            <a:endParaRPr lang="en-US" dirty="0" smtClean="0"/>
          </a:p>
          <a:p>
            <a:r>
              <a:rPr lang="en-US" dirty="0" smtClean="0"/>
              <a:t>Doolittle Raid </a:t>
            </a:r>
          </a:p>
          <a:p>
            <a:r>
              <a:rPr lang="en-US" dirty="0" smtClean="0"/>
              <a:t>Japanese-American internment camps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Pearl Harbor Primary Source: Farewell to </a:t>
            </a:r>
            <a:r>
              <a:rPr lang="en-US" sz="3200" dirty="0" err="1" smtClean="0"/>
              <a:t>Manzanar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should you approach a primary source? </a:t>
            </a:r>
          </a:p>
          <a:p>
            <a:r>
              <a:rPr lang="en-US" dirty="0" smtClean="0"/>
              <a:t>Step 1: Read the title and author </a:t>
            </a:r>
          </a:p>
          <a:p>
            <a:r>
              <a:rPr lang="en-US" dirty="0" smtClean="0"/>
              <a:t>Step 2: Read the introduction/caption for background info. </a:t>
            </a:r>
          </a:p>
          <a:p>
            <a:r>
              <a:rPr lang="en-US" dirty="0" smtClean="0"/>
              <a:t>Step 3: Read the questions. </a:t>
            </a:r>
          </a:p>
          <a:p>
            <a:r>
              <a:rPr lang="en-US" dirty="0" smtClean="0"/>
              <a:t>Step 4: Highlight the answers to the questions in the text as you read carefully!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Manzanar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Barrack_Row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589" r="-558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 in the Pacific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 on pg. 499</a:t>
            </a:r>
          </a:p>
          <a:p>
            <a:r>
              <a:rPr lang="en-US" dirty="0" smtClean="0"/>
              <a:t>What was the strategy of i</a:t>
            </a:r>
            <a:r>
              <a:rPr lang="en-US" dirty="0" smtClean="0"/>
              <a:t>sland </a:t>
            </a:r>
            <a:r>
              <a:rPr lang="en-US" dirty="0" smtClean="0"/>
              <a:t>h</a:t>
            </a:r>
            <a:r>
              <a:rPr lang="en-US" dirty="0" smtClean="0"/>
              <a:t>opping? </a:t>
            </a:r>
          </a:p>
          <a:p>
            <a:r>
              <a:rPr lang="en-US" dirty="0" smtClean="0"/>
              <a:t>What were the important battles that turned the tide of the war? </a:t>
            </a:r>
          </a:p>
          <a:p>
            <a:r>
              <a:rPr lang="en-US" dirty="0" smtClean="0"/>
              <a:t>What made the war </a:t>
            </a:r>
            <a:r>
              <a:rPr lang="en-US" dirty="0" smtClean="0"/>
              <a:t>in the Pacific so brutal?</a:t>
            </a:r>
          </a:p>
          <a:p>
            <a:pPr lvl="1"/>
            <a:r>
              <a:rPr lang="en-US" dirty="0" smtClean="0"/>
              <a:t>Bataan </a:t>
            </a:r>
            <a:r>
              <a:rPr lang="en-US" dirty="0" smtClean="0"/>
              <a:t>Death March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War II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Total war </a:t>
            </a:r>
          </a:p>
          <a:p>
            <a:r>
              <a:rPr lang="en-US" dirty="0" smtClean="0"/>
              <a:t>Most widespread war in history </a:t>
            </a:r>
          </a:p>
          <a:p>
            <a:r>
              <a:rPr lang="en-US" dirty="0" smtClean="0"/>
              <a:t>Deadliest war in history </a:t>
            </a:r>
          </a:p>
          <a:p>
            <a:pPr lvl="1"/>
            <a:r>
              <a:rPr lang="en-US" dirty="0" smtClean="0"/>
              <a:t>Holocaust, genocide, nuclear weapons </a:t>
            </a:r>
          </a:p>
          <a:p>
            <a:r>
              <a:rPr lang="en-US" dirty="0" smtClean="0"/>
              <a:t>1939-1945</a:t>
            </a:r>
          </a:p>
          <a:p>
            <a:r>
              <a:rPr lang="en-US" dirty="0" smtClean="0"/>
              <a:t>Axis vs. Allies </a:t>
            </a:r>
          </a:p>
          <a:p>
            <a:pPr lvl="1"/>
            <a:r>
              <a:rPr lang="en-US" dirty="0" smtClean="0"/>
              <a:t>Axis: Germany, Japan, Italy </a:t>
            </a:r>
          </a:p>
          <a:p>
            <a:pPr lvl="1"/>
            <a:r>
              <a:rPr lang="en-US" dirty="0" smtClean="0"/>
              <a:t>Allies: Great Britain, United States, USSR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</a:t>
            </a:r>
            <a:r>
              <a:rPr lang="en-US" dirty="0" smtClean="0"/>
              <a:t>made the war in the Pacific so brutal?</a:t>
            </a:r>
          </a:p>
          <a:p>
            <a:r>
              <a:rPr lang="en-US" dirty="0" smtClean="0"/>
              <a:t>Use your textbook and the reading on the Bataan death march to write a paragraph answering this question. </a:t>
            </a:r>
          </a:p>
          <a:p>
            <a:r>
              <a:rPr lang="en-US" dirty="0" smtClean="0"/>
              <a:t>Remember ICE! </a:t>
            </a:r>
          </a:p>
          <a:p>
            <a:r>
              <a:rPr lang="en-US" dirty="0" smtClean="0"/>
              <a:t>I: Answer the question clearly at the beginning </a:t>
            </a:r>
          </a:p>
          <a:p>
            <a:r>
              <a:rPr lang="en-US" dirty="0" smtClean="0"/>
              <a:t>C: Give evidence </a:t>
            </a:r>
          </a:p>
          <a:p>
            <a:r>
              <a:rPr lang="en-US" dirty="0" smtClean="0"/>
              <a:t>E: Explain evidence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 Widens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Grand Alliance: Churchill, FDR, Stalin </a:t>
            </a:r>
          </a:p>
          <a:p>
            <a:r>
              <a:rPr lang="en-US" dirty="0" smtClean="0"/>
              <a:t>Stalin: Wants to open a second front (invade France)</a:t>
            </a:r>
          </a:p>
          <a:p>
            <a:r>
              <a:rPr lang="en-US" dirty="0" smtClean="0"/>
              <a:t>Churchill: Wants the US to help out in North Africa </a:t>
            </a:r>
          </a:p>
          <a:p>
            <a:pPr lvl="1"/>
            <a:r>
              <a:rPr lang="en-US" dirty="0" smtClean="0"/>
              <a:t>British fighting Germans in Egypt </a:t>
            </a:r>
          </a:p>
          <a:p>
            <a:r>
              <a:rPr lang="en-US" dirty="0" smtClean="0"/>
              <a:t>FDR agrees with Churchill </a:t>
            </a:r>
          </a:p>
          <a:p>
            <a:pPr lvl="1"/>
            <a:r>
              <a:rPr lang="en-US" dirty="0" smtClean="0"/>
              <a:t>Operation Torch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1942: More turning points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Eastern Front:</a:t>
            </a:r>
          </a:p>
          <a:p>
            <a:pPr lvl="1"/>
            <a:r>
              <a:rPr lang="en-US" dirty="0" smtClean="0"/>
              <a:t>Stalingrad (Jun-Sep. 1942) </a:t>
            </a:r>
          </a:p>
          <a:p>
            <a:r>
              <a:rPr lang="en-US" dirty="0" smtClean="0"/>
              <a:t>Middle East/North Africa:</a:t>
            </a:r>
          </a:p>
          <a:p>
            <a:pPr lvl="1"/>
            <a:r>
              <a:rPr lang="en-US" dirty="0" smtClean="0"/>
              <a:t>El Alamein (Oct 1942)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#26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Research paper 1</a:t>
            </a:r>
            <a:r>
              <a:rPr lang="en-US" baseline="30000" dirty="0" smtClean="0"/>
              <a:t>st</a:t>
            </a:r>
            <a:r>
              <a:rPr lang="en-US" dirty="0" smtClean="0"/>
              <a:t> reflection: </a:t>
            </a:r>
          </a:p>
          <a:p>
            <a:pPr lvl="1"/>
            <a:r>
              <a:rPr lang="en-US" dirty="0" smtClean="0"/>
              <a:t>1. Why are you doing this research paper? (Answer this question any way you’d like!)</a:t>
            </a:r>
          </a:p>
          <a:p>
            <a:pPr lvl="1"/>
            <a:r>
              <a:rPr lang="en-US" dirty="0" smtClean="0"/>
              <a:t>2. What do you hope to learn from it? </a:t>
            </a:r>
          </a:p>
          <a:p>
            <a:pPr lvl="1"/>
            <a:r>
              <a:rPr lang="en-US" dirty="0" smtClean="0"/>
              <a:t>3. How is this paper similar to what real historians do? </a:t>
            </a:r>
          </a:p>
          <a:p>
            <a:pPr lvl="1"/>
            <a:r>
              <a:rPr lang="en-US" dirty="0" smtClean="0"/>
              <a:t>4. What do you need to work on </a:t>
            </a:r>
            <a:r>
              <a:rPr lang="en-US" i="1" dirty="0" smtClean="0"/>
              <a:t>right now </a:t>
            </a:r>
            <a:r>
              <a:rPr lang="en-US" dirty="0" smtClean="0"/>
              <a:t>for your project in order to be successful? Over break? </a:t>
            </a:r>
          </a:p>
          <a:p>
            <a:r>
              <a:rPr lang="en-US" dirty="0" smtClean="0"/>
              <a:t>If you finish early, add a date to the class timeline!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Battles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Europe: </a:t>
            </a:r>
            <a:endParaRPr lang="en-US" dirty="0" smtClean="0"/>
          </a:p>
          <a:p>
            <a:pPr lvl="1"/>
            <a:r>
              <a:rPr lang="en-US" dirty="0" smtClean="0"/>
              <a:t>Stalingrad (Jun-Sep. 1942) </a:t>
            </a:r>
          </a:p>
          <a:p>
            <a:pPr lvl="1"/>
            <a:r>
              <a:rPr lang="en-US" dirty="0" smtClean="0"/>
              <a:t>D Day (Jun 6, 1944)</a:t>
            </a:r>
          </a:p>
          <a:p>
            <a:pPr lvl="1"/>
            <a:r>
              <a:rPr lang="en-US" dirty="0" smtClean="0"/>
              <a:t>Battle of the Bulge (Dec 1944) </a:t>
            </a:r>
          </a:p>
          <a:p>
            <a:r>
              <a:rPr lang="en-US" dirty="0" smtClean="0"/>
              <a:t>Pacific </a:t>
            </a:r>
          </a:p>
          <a:p>
            <a:pPr lvl="1"/>
            <a:r>
              <a:rPr lang="en-US" dirty="0" smtClean="0"/>
              <a:t>Midway (Jun 1942) </a:t>
            </a:r>
          </a:p>
          <a:p>
            <a:pPr lvl="1"/>
            <a:r>
              <a:rPr lang="en-US" dirty="0" smtClean="0"/>
              <a:t>Iwo Jima (Feb 1944) </a:t>
            </a:r>
          </a:p>
          <a:p>
            <a:pPr lvl="1"/>
            <a:r>
              <a:rPr lang="en-US" dirty="0" smtClean="0"/>
              <a:t>Okinawa (April 1944)</a:t>
            </a:r>
          </a:p>
          <a:p>
            <a:r>
              <a:rPr lang="en-US" dirty="0" smtClean="0"/>
              <a:t>Middle East: </a:t>
            </a:r>
            <a:endParaRPr lang="en-US" dirty="0" smtClean="0"/>
          </a:p>
          <a:p>
            <a:pPr lvl="1"/>
            <a:r>
              <a:rPr lang="en-US" dirty="0" smtClean="0"/>
              <a:t>El Alamein (Oct 1942)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Challenge:</a:t>
            </a:r>
          </a:p>
          <a:p>
            <a:pPr lvl="1"/>
            <a:r>
              <a:rPr lang="en-US" dirty="0" smtClean="0"/>
              <a:t>In </a:t>
            </a:r>
            <a:r>
              <a:rPr lang="en-US" b="1" dirty="0" smtClean="0"/>
              <a:t>one sentence</a:t>
            </a:r>
            <a:r>
              <a:rPr lang="en-US" dirty="0" smtClean="0"/>
              <a:t>, summarize the events of the video yesterday (the end of the war in Europe).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Hint: Think about the progression of events—you can use your timeline for help.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Film Clips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out your notebooks and timelines. </a:t>
            </a:r>
          </a:p>
          <a:p>
            <a:r>
              <a:rPr lang="en-US" dirty="0" smtClean="0"/>
              <a:t>In your notes, answer the following questions as you watch the film: </a:t>
            </a:r>
          </a:p>
          <a:p>
            <a:r>
              <a:rPr lang="en-US" dirty="0" smtClean="0"/>
              <a:t>Why was Operation Overlord (D-Day) so important? What happened afterwards? </a:t>
            </a:r>
          </a:p>
          <a:p>
            <a:r>
              <a:rPr lang="en-US" dirty="0" smtClean="0"/>
              <a:t>What was the fighting on Okinawa like? What did this show about the Japanese likelihood of surrender?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Normandy Landings </a:t>
            </a:r>
            <a:endParaRPr lang="en-US" dirty="0"/>
          </a:p>
        </p:txBody>
      </p:sp>
      <p:pic>
        <p:nvPicPr>
          <p:cNvPr id="4" name="Content Placeholder 3" descr="military - Normandy landings 2.gif"/>
          <p:cNvPicPr>
            <a:picLocks noGrp="1" noChangeAspect="1"/>
          </p:cNvPicPr>
          <p:nvPr>
            <p:ph idx="1"/>
          </p:nvPr>
        </p:nvPicPr>
        <p:blipFill>
          <a:blip r:embed="rId2"/>
          <a:srcRect l="-887" r="-8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WIIAsia01a-iwojima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50" r="-1785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the war in Europe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Allies (US, Britain, and Soviets) close in on Berlin (the capital of Germany) </a:t>
            </a:r>
          </a:p>
          <a:p>
            <a:r>
              <a:rPr lang="en-US" dirty="0" smtClean="0"/>
              <a:t>All hope for Hitler is lost </a:t>
            </a:r>
          </a:p>
          <a:p>
            <a:pPr lvl="1"/>
            <a:r>
              <a:rPr lang="en-US" dirty="0" smtClean="0"/>
              <a:t>Commits suicide </a:t>
            </a:r>
          </a:p>
          <a:p>
            <a:r>
              <a:rPr lang="en-US" dirty="0" smtClean="0"/>
              <a:t>But now that Hitler is defeated, is the war over?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War II Stats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50-70 million total deaths </a:t>
            </a:r>
          </a:p>
          <a:p>
            <a:r>
              <a:rPr lang="en-US" dirty="0" smtClean="0"/>
              <a:t>40-50 million civilian deaths </a:t>
            </a:r>
          </a:p>
          <a:p>
            <a:r>
              <a:rPr lang="en-US" dirty="0" smtClean="0"/>
              <a:t>20-25 million military deaths </a:t>
            </a:r>
          </a:p>
          <a:p>
            <a:r>
              <a:rPr lang="en-US" dirty="0" smtClean="0"/>
              <a:t>Holocaust:</a:t>
            </a:r>
          </a:p>
          <a:p>
            <a:pPr lvl="1"/>
            <a:r>
              <a:rPr lang="en-US" dirty="0" smtClean="0"/>
              <a:t>6 million Jews </a:t>
            </a:r>
          </a:p>
          <a:p>
            <a:pPr lvl="1"/>
            <a:r>
              <a:rPr lang="en-US" dirty="0" smtClean="0"/>
              <a:t>6 million:</a:t>
            </a:r>
          </a:p>
          <a:p>
            <a:pPr lvl="2"/>
            <a:r>
              <a:rPr lang="en-US" dirty="0" smtClean="0"/>
              <a:t>Roma, Polish, Russians, handicapped, and others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Peace Talks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Yalta Conference: Feb. 1945</a:t>
            </a:r>
          </a:p>
          <a:p>
            <a:pPr lvl="1"/>
            <a:r>
              <a:rPr lang="en-US" dirty="0" smtClean="0"/>
              <a:t>Big 3 meet: Roosevelt, Churchill, Stalin </a:t>
            </a:r>
          </a:p>
          <a:p>
            <a:pPr lvl="1"/>
            <a:r>
              <a:rPr lang="en-US" dirty="0" smtClean="0"/>
              <a:t>US convinces USSR to declare war on Japan 3 months after fighting ends in Europe</a:t>
            </a:r>
          </a:p>
          <a:p>
            <a:r>
              <a:rPr lang="en-US" dirty="0" smtClean="0"/>
              <a:t>Potsdam Conference: July 1945</a:t>
            </a:r>
          </a:p>
          <a:p>
            <a:pPr lvl="1"/>
            <a:r>
              <a:rPr lang="en-US" dirty="0" smtClean="0"/>
              <a:t>New Big 3: Truman, Attlee, Stalin </a:t>
            </a:r>
          </a:p>
          <a:p>
            <a:pPr lvl="1"/>
            <a:r>
              <a:rPr lang="en-US" dirty="0" smtClean="0"/>
              <a:t>Postwar issues in Europe </a:t>
            </a:r>
          </a:p>
          <a:p>
            <a:pPr lvl="1"/>
            <a:r>
              <a:rPr lang="en-US" dirty="0" smtClean="0"/>
              <a:t>Japan still fighting; issues the Potsdam Declaration (unconditional surrender) 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27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technology becomes more and more advanced, do you think war becomes more or less “just</a:t>
            </a:r>
            <a:r>
              <a:rPr lang="en-US" dirty="0" smtClean="0"/>
              <a:t>” (morally acceptable, justified)? Why or why not?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end war with Japan?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Land invasion or drop the bomb? </a:t>
            </a:r>
          </a:p>
          <a:p>
            <a:pPr lvl="1"/>
            <a:r>
              <a:rPr lang="en-US" dirty="0" smtClean="0"/>
              <a:t>Goal: Quickest surrender, fewest American casualties </a:t>
            </a:r>
          </a:p>
          <a:p>
            <a:r>
              <a:rPr lang="en-US" dirty="0" smtClean="0"/>
              <a:t>Operation Downfall: </a:t>
            </a:r>
          </a:p>
          <a:p>
            <a:pPr lvl="1"/>
            <a:r>
              <a:rPr lang="en-US" dirty="0" smtClean="0"/>
              <a:t>Allied plan for the invasion of Japan </a:t>
            </a:r>
          </a:p>
          <a:p>
            <a:pPr lvl="1"/>
            <a:r>
              <a:rPr lang="en-US" dirty="0" smtClean="0"/>
              <a:t>250,000 American casualties predicted </a:t>
            </a:r>
          </a:p>
          <a:p>
            <a:pPr lvl="1"/>
            <a:r>
              <a:rPr lang="en-US" dirty="0" smtClean="0"/>
              <a:t>5-10 million Japanese fatalities?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Potsdam Declaration (July 26</a:t>
            </a:r>
            <a:r>
              <a:rPr lang="en-US" baseline="30000" dirty="0" smtClean="0"/>
              <a:t>th</a:t>
            </a:r>
            <a:r>
              <a:rPr lang="en-US" dirty="0" smtClean="0"/>
              <a:t>): Unconditional </a:t>
            </a:r>
            <a:r>
              <a:rPr lang="en-US" dirty="0" smtClean="0"/>
              <a:t>surrender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Bomb development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Manhattan Project: Secret US project to create the first atomic bomb </a:t>
            </a:r>
          </a:p>
          <a:p>
            <a:r>
              <a:rPr lang="en-US" dirty="0" smtClean="0"/>
              <a:t>Robert Oppenheimer: Physicist, leader of the Manhattan Project </a:t>
            </a:r>
          </a:p>
          <a:p>
            <a:r>
              <a:rPr lang="en-US" dirty="0" smtClean="0"/>
              <a:t>Trinity Test: First test site, on July 16, 1945, in New </a:t>
            </a:r>
            <a:r>
              <a:rPr lang="en-US" dirty="0" smtClean="0"/>
              <a:t>Mexico</a:t>
            </a:r>
            <a:endParaRPr lang="en-US" dirty="0" smtClean="0"/>
          </a:p>
          <a:p>
            <a:pPr lvl="1"/>
            <a:r>
              <a:rPr lang="en-US" dirty="0" smtClean="0"/>
              <a:t>Created 3 bombs total </a:t>
            </a:r>
          </a:p>
          <a:p>
            <a:r>
              <a:rPr lang="en-US" dirty="0" smtClean="0"/>
              <a:t>Developed to “beat” the Nazis from getting it first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Trinity </a:t>
            </a:r>
            <a:r>
              <a:rPr lang="en-US" dirty="0" smtClean="0"/>
              <a:t>Test: “I am become death, the </a:t>
            </a:r>
            <a:r>
              <a:rPr lang="en-US" dirty="0" err="1" smtClean="0"/>
              <a:t>shatterer</a:t>
            </a:r>
            <a:r>
              <a:rPr lang="en-US" dirty="0" smtClean="0"/>
              <a:t> of worlds.”</a:t>
            </a:r>
            <a:r>
              <a:rPr lang="en-US" dirty="0" smtClean="0"/>
              <a:t> </a:t>
            </a:r>
            <a:r>
              <a:rPr lang="en-US" sz="1200" dirty="0" smtClean="0"/>
              <a:t>(.016 </a:t>
            </a:r>
            <a:r>
              <a:rPr lang="en-US" sz="1200" dirty="0" err="1" smtClean="0"/>
              <a:t>s</a:t>
            </a:r>
            <a:r>
              <a:rPr lang="en-US" sz="1200" dirty="0" smtClean="0"/>
              <a:t>. after detonation, 600 ft.. wide, 20 kilotons of </a:t>
            </a:r>
            <a:r>
              <a:rPr lang="en-US" sz="1200" dirty="0" err="1" smtClean="0"/>
              <a:t>TNT,,s</a:t>
            </a:r>
            <a:r>
              <a:rPr lang="en-US" sz="1200" dirty="0" err="1" smtClean="0"/>
              <a:t>hockwaves</a:t>
            </a:r>
            <a:r>
              <a:rPr lang="en-US" sz="1200" dirty="0" smtClean="0"/>
              <a:t> 100 mi. away, mushroom cloud 8 miles in height</a:t>
            </a:r>
            <a:r>
              <a:rPr lang="en-US" sz="1200" dirty="0" smtClean="0"/>
              <a:t>) </a:t>
            </a:r>
            <a:endParaRPr lang="en-US" dirty="0"/>
          </a:p>
        </p:txBody>
      </p:sp>
      <p:pic>
        <p:nvPicPr>
          <p:cNvPr id="4" name="Content Placeholder 3" descr="Trinity_Test_Fireball_16m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791" r="-2791"/>
          <a:stretch>
            <a:fillRect/>
          </a:stretch>
        </p:blipFill>
        <p:spPr>
          <a:xfrm>
            <a:off x="1016000" y="2433983"/>
            <a:ext cx="6420224" cy="41003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Dropping the bomb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Little Boy: Dropped on Hiroshima August 6, 1945</a:t>
            </a:r>
          </a:p>
          <a:p>
            <a:r>
              <a:rPr lang="en-US" dirty="0" smtClean="0"/>
              <a:t>Fat Man: Dropped on Nagasaki August 9, 1945</a:t>
            </a:r>
          </a:p>
          <a:p>
            <a:r>
              <a:rPr lang="en-US" dirty="0" smtClean="0"/>
              <a:t>Enola Gay: Bomber that dropped Little Boy </a:t>
            </a:r>
          </a:p>
          <a:p>
            <a:r>
              <a:rPr lang="en-US" dirty="0" smtClean="0"/>
              <a:t>Why these targets?</a:t>
            </a:r>
          </a:p>
          <a:p>
            <a:pPr lvl="1"/>
            <a:r>
              <a:rPr lang="en-US" dirty="0" smtClean="0"/>
              <a:t>Military centers </a:t>
            </a:r>
          </a:p>
          <a:p>
            <a:pPr lvl="1"/>
            <a:r>
              <a:rPr lang="en-US" dirty="0" smtClean="0"/>
              <a:t>“Virgin” (had not been bombed yet)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Enola Gay </a:t>
            </a:r>
            <a:endParaRPr lang="en-US" dirty="0"/>
          </a:p>
        </p:txBody>
      </p:sp>
      <p:pic>
        <p:nvPicPr>
          <p:cNvPr id="4" name="Content Placeholder 3" descr="Tibbets-wav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6788" r="-46788"/>
          <a:stretch>
            <a:fillRect/>
          </a:stretch>
        </p:blipFill>
        <p:spPr>
          <a:xfrm>
            <a:off x="-1353670" y="1600200"/>
            <a:ext cx="7086600" cy="4525963"/>
          </a:xfrm>
        </p:spPr>
      </p:pic>
      <p:pic>
        <p:nvPicPr>
          <p:cNvPr id="5" name="Picture 4" descr="800px-B-29_Enola_Gay_w_Crew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439146"/>
            <a:ext cx="4312024" cy="3234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Hiroshima and Nagasaki </a:t>
            </a:r>
            <a:endParaRPr lang="en-US" dirty="0"/>
          </a:p>
        </p:txBody>
      </p:sp>
      <p:pic>
        <p:nvPicPr>
          <p:cNvPr id="4" name="Content Placeholder 3" descr="Atomic_bombing_of_Japan.jpg"/>
          <p:cNvPicPr>
            <a:picLocks noGrp="1" noChangeAspect="1"/>
          </p:cNvPicPr>
          <p:nvPr>
            <p:ph idx="1"/>
          </p:nvPr>
        </p:nvPicPr>
        <p:blipFill>
          <a:blip r:embed="rId2"/>
          <a:srcRect t="-3820" b="-382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Killed 90000-160000 in Hiroshima </a:t>
            </a:r>
          </a:p>
          <a:p>
            <a:r>
              <a:rPr lang="en-US" dirty="0" smtClean="0"/>
              <a:t>Killed 60000-80000 in Nagasaki </a:t>
            </a:r>
          </a:p>
          <a:p>
            <a:r>
              <a:rPr lang="en-US" dirty="0" smtClean="0"/>
              <a:t>Half of the deaths occurred on the first day from:</a:t>
            </a:r>
          </a:p>
          <a:p>
            <a:pPr lvl="1"/>
            <a:r>
              <a:rPr lang="en-US" dirty="0" smtClean="0"/>
              <a:t>Flame burns, falling debris </a:t>
            </a:r>
          </a:p>
          <a:p>
            <a:r>
              <a:rPr lang="en-US" dirty="0" smtClean="0"/>
              <a:t>Later, many died from:</a:t>
            </a:r>
          </a:p>
          <a:p>
            <a:pPr lvl="1"/>
            <a:r>
              <a:rPr lang="en-US" dirty="0" smtClean="0"/>
              <a:t>Radiation poisoning, flash burns </a:t>
            </a:r>
          </a:p>
          <a:p>
            <a:r>
              <a:rPr lang="en-US" dirty="0" smtClean="0"/>
              <a:t>Most of the victims were civilians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days later, Japan unconditionally surrendered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events led to all-out war in Europe?</a:t>
            </a:r>
          </a:p>
          <a:p>
            <a:r>
              <a:rPr lang="en-US" dirty="0" smtClean="0"/>
              <a:t>How did the war affect Europe? </a:t>
            </a:r>
          </a:p>
          <a:p>
            <a:r>
              <a:rPr lang="en-US" dirty="0" smtClean="0"/>
              <a:t>How did defeat affect life in Japan?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V-J Day </a:t>
            </a:r>
            <a:endParaRPr lang="en-US" dirty="0"/>
          </a:p>
        </p:txBody>
      </p:sp>
      <p:pic>
        <p:nvPicPr>
          <p:cNvPr id="4" name="Content Placeholder 3" descr="Legendary_kiss_V–J_day_in_Times_Square_Alfred_Eisenstaedt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7067" r="-6706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Debate Rules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Respect!</a:t>
            </a:r>
          </a:p>
          <a:p>
            <a:r>
              <a:rPr lang="en-US" dirty="0" smtClean="0"/>
              <a:t>Only one person speaks at a time. </a:t>
            </a:r>
          </a:p>
          <a:p>
            <a:r>
              <a:rPr lang="en-US" dirty="0" smtClean="0"/>
              <a:t>Everyone must speak at least once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Divide your teams into three groups. Each group should focus on these questions: </a:t>
            </a:r>
          </a:p>
          <a:p>
            <a:pPr lvl="2"/>
            <a:r>
              <a:rPr lang="en-US" dirty="0" smtClean="0"/>
              <a:t>Was </a:t>
            </a:r>
            <a:r>
              <a:rPr lang="en-US" dirty="0" smtClean="0"/>
              <a:t>dropping the bomb morally  just?</a:t>
            </a:r>
          </a:p>
          <a:p>
            <a:pPr lvl="2"/>
            <a:r>
              <a:rPr lang="en-US" dirty="0" smtClean="0"/>
              <a:t>Was dropping the bomb necessary?</a:t>
            </a:r>
          </a:p>
          <a:p>
            <a:pPr lvl="2"/>
            <a:r>
              <a:rPr lang="en-US" dirty="0" smtClean="0"/>
              <a:t>Was dropping the bomb the best option?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the Debate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Should the US have dropped the atomic bomb on Japan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1. Was </a:t>
            </a:r>
            <a:r>
              <a:rPr lang="en-US" dirty="0" smtClean="0"/>
              <a:t>dropping the bomb morally  just?</a:t>
            </a:r>
            <a:endParaRPr lang="en-US" dirty="0" smtClean="0"/>
          </a:p>
          <a:p>
            <a:pPr lvl="2"/>
            <a:r>
              <a:rPr lang="en-US" dirty="0" smtClean="0"/>
              <a:t>2. Was </a:t>
            </a:r>
            <a:r>
              <a:rPr lang="en-US" dirty="0" smtClean="0"/>
              <a:t>dropping the bomb necessary?</a:t>
            </a:r>
            <a:endParaRPr lang="en-US" dirty="0" smtClean="0"/>
          </a:p>
          <a:p>
            <a:pPr lvl="2"/>
            <a:r>
              <a:rPr lang="en-US" dirty="0" smtClean="0"/>
              <a:t>3. Was </a:t>
            </a:r>
            <a:r>
              <a:rPr lang="en-US" dirty="0" smtClean="0"/>
              <a:t>dropping the bomb the best option</a:t>
            </a:r>
            <a:r>
              <a:rPr lang="en-US" dirty="0" smtClean="0"/>
              <a:t>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Wrap </a:t>
            </a:r>
            <a:r>
              <a:rPr lang="en-US" dirty="0" smtClean="0"/>
              <a:t>up/concluding remarks: </a:t>
            </a:r>
            <a:r>
              <a:rPr lang="en-US" dirty="0" smtClean="0"/>
              <a:t>What </a:t>
            </a:r>
            <a:r>
              <a:rPr lang="en-US" dirty="0" smtClean="0"/>
              <a:t>lessons can we learn from this for today and the future</a:t>
            </a:r>
            <a:r>
              <a:rPr lang="en-US" dirty="0" smtClean="0"/>
              <a:t>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Debrief/Journal Reflection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journals, write: </a:t>
            </a:r>
          </a:p>
          <a:p>
            <a:r>
              <a:rPr lang="en-US" dirty="0" smtClean="0"/>
              <a:t>How </a:t>
            </a:r>
            <a:r>
              <a:rPr lang="en-US" dirty="0" smtClean="0"/>
              <a:t>did </a:t>
            </a:r>
            <a:r>
              <a:rPr lang="en-US" dirty="0" smtClean="0"/>
              <a:t>the debate </a:t>
            </a:r>
            <a:r>
              <a:rPr lang="en-US" dirty="0" smtClean="0"/>
              <a:t>influence (or change?) your thinking about the issue of dropping the atomic bomb? </a:t>
            </a:r>
          </a:p>
          <a:p>
            <a:r>
              <a:rPr lang="en-US" dirty="0" smtClean="0"/>
              <a:t>Grade your </a:t>
            </a:r>
            <a:r>
              <a:rPr lang="en-US" dirty="0" smtClean="0"/>
              <a:t>participation in the debate. </a:t>
            </a:r>
          </a:p>
          <a:p>
            <a:r>
              <a:rPr lang="en-US" dirty="0" smtClean="0"/>
              <a:t>Which side “won” and why? Who had the better arguments</a:t>
            </a:r>
            <a:r>
              <a:rPr lang="en-US" smtClean="0"/>
              <a:t>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Postwar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60 million deaths </a:t>
            </a:r>
          </a:p>
          <a:p>
            <a:r>
              <a:rPr lang="en-US" dirty="0" smtClean="0"/>
              <a:t>50 million refugees </a:t>
            </a:r>
          </a:p>
          <a:p>
            <a:r>
              <a:rPr lang="en-US" dirty="0" smtClean="0"/>
              <a:t>Destruction of major cities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r>
              <a:rPr lang="en-US" dirty="0" smtClean="0"/>
              <a:t>#28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ICE to write a </a:t>
            </a:r>
            <a:r>
              <a:rPr lang="en-US" b="1" dirty="0" smtClean="0"/>
              <a:t>paragraph </a:t>
            </a:r>
            <a:r>
              <a:rPr lang="en-US" dirty="0" smtClean="0"/>
              <a:t>reflecting on: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To many people, World War II is an example of a “good war,” a war that needed to be fought. Do you agree or disagree with this assessment and why or why not?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and map of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to pgs. 488-489 in your books. </a:t>
            </a:r>
          </a:p>
          <a:p>
            <a:r>
              <a:rPr lang="en-US" dirty="0" smtClean="0"/>
              <a:t>How long did WWII last in Europe?</a:t>
            </a:r>
          </a:p>
          <a:p>
            <a:r>
              <a:rPr lang="en-US" dirty="0" smtClean="0"/>
              <a:t>How long after France declared war on Germany did it surrender?</a:t>
            </a:r>
            <a:r>
              <a:rPr lang="en-US" dirty="0" smtClean="0"/>
              <a:t> </a:t>
            </a:r>
          </a:p>
          <a:p>
            <a:r>
              <a:rPr lang="en-US" dirty="0" smtClean="0"/>
              <a:t>What was one major event in the war that occurred in 1939?</a:t>
            </a:r>
          </a:p>
          <a:p>
            <a:r>
              <a:rPr lang="en-US" dirty="0" smtClean="0"/>
              <a:t>What was one major event that occurred in 1940?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Blitzkrieg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“Lightning war” </a:t>
            </a:r>
          </a:p>
          <a:p>
            <a:r>
              <a:rPr lang="en-US" dirty="0" smtClean="0"/>
              <a:t>What does this mean? </a:t>
            </a:r>
          </a:p>
          <a:p>
            <a:r>
              <a:rPr lang="en-US" dirty="0" smtClean="0"/>
              <a:t>September 1</a:t>
            </a:r>
            <a:r>
              <a:rPr lang="en-US" baseline="30000" dirty="0" smtClean="0"/>
              <a:t>st</a:t>
            </a:r>
            <a:r>
              <a:rPr lang="en-US" dirty="0" smtClean="0"/>
              <a:t>, 1939: Hitler takes Poland </a:t>
            </a:r>
          </a:p>
          <a:p>
            <a:r>
              <a:rPr lang="en-US" dirty="0" smtClean="0"/>
              <a:t>Denmark, Norway follow </a:t>
            </a:r>
            <a:endParaRPr lang="en-US" dirty="0" smtClean="0"/>
          </a:p>
          <a:p>
            <a:r>
              <a:rPr lang="en-US" dirty="0" smtClean="0"/>
              <a:t>French </a:t>
            </a:r>
            <a:r>
              <a:rPr lang="en-US" dirty="0" smtClean="0"/>
              <a:t>surrender: June 1940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Reactions </a:t>
            </a:r>
            <a:endParaRPr lang="en-US" dirty="0"/>
          </a:p>
        </p:txBody>
      </p:sp>
      <p:pic>
        <p:nvPicPr>
          <p:cNvPr id="4" name="Content Placeholder 3" descr="francedefeat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727" r="-11727"/>
          <a:stretch>
            <a:fillRect/>
          </a:stretch>
        </p:blipFill>
        <p:spPr>
          <a:xfrm>
            <a:off x="3639472" y="1906984"/>
            <a:ext cx="4404165" cy="2812786"/>
          </a:xfrm>
        </p:spPr>
      </p:pic>
      <p:pic>
        <p:nvPicPr>
          <p:cNvPr id="5" name="Picture 4" descr="ultimatum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72" y="2298700"/>
            <a:ext cx="3302000" cy="226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9268" y="5065467"/>
            <a:ext cx="2283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Sudetenland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80710" y="5065467"/>
            <a:ext cx="2154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Paris, France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Poland and Paris</a:t>
            </a:r>
            <a:endParaRPr lang="en-US" dirty="0"/>
          </a:p>
        </p:txBody>
      </p:sp>
      <p:pic>
        <p:nvPicPr>
          <p:cNvPr id="4" name="Content Placeholder 3" descr="parad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547" r="-22547"/>
          <a:stretch>
            <a:fillRect/>
          </a:stretch>
        </p:blipFill>
        <p:spPr>
          <a:xfrm>
            <a:off x="-275782" y="2235199"/>
            <a:ext cx="4793171" cy="3061230"/>
          </a:xfrm>
        </p:spPr>
      </p:pic>
      <p:pic>
        <p:nvPicPr>
          <p:cNvPr id="5" name="Picture 4" descr="pari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1789" y="1256273"/>
            <a:ext cx="3589867" cy="4998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al">
  <a:themeElements>
    <a:clrScheme name="Metal">
      <a:dk1>
        <a:sysClr val="windowText" lastClr="000000"/>
      </a:dk1>
      <a:lt1>
        <a:sysClr val="window" lastClr="FFFFFF"/>
      </a:lt1>
      <a:dk2>
        <a:srgbClr val="32363B"/>
      </a:dk2>
      <a:lt2>
        <a:srgbClr val="CACFD3"/>
      </a:lt2>
      <a:accent1>
        <a:srgbClr val="6283AD"/>
      </a:accent1>
      <a:accent2>
        <a:srgbClr val="324966"/>
      </a:accent2>
      <a:accent3>
        <a:srgbClr val="5B9EA4"/>
      </a:accent3>
      <a:accent4>
        <a:srgbClr val="1D5B57"/>
      </a:accent4>
      <a:accent5>
        <a:srgbClr val="1B4430"/>
      </a:accent5>
      <a:accent6>
        <a:srgbClr val="2F3C35"/>
      </a:accent6>
      <a:hlink>
        <a:srgbClr val="ED7307"/>
      </a:hlink>
      <a:folHlink>
        <a:srgbClr val="6D6F71"/>
      </a:folHlink>
    </a:clrScheme>
    <a:fontScheme name="Metal">
      <a:majorFont>
        <a:latin typeface="Eurostile"/>
        <a:ea typeface=""/>
        <a:cs typeface=""/>
        <a:font script="Jpan" typeface="ＭＳ Ｐゴシック"/>
      </a:majorFont>
      <a:minorFont>
        <a:latin typeface="Eurostile"/>
        <a:ea typeface=""/>
        <a:cs typeface=""/>
        <a:font script="Jpan" typeface="ＭＳ Ｐゴシック"/>
      </a:minorFont>
    </a:fontScheme>
    <a:fmtScheme name="Metal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7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tint val="70000"/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38100" dist="12700" dir="5400000" rotWithShape="0">
              <a:srgbClr val="FFFFFF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3000000"/>
            </a:lightRig>
          </a:scene3d>
          <a:sp3d contourW="15875" prstMaterial="matte">
            <a:bevelT w="63500" h="50800" prst="angle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Metal.thmx</Template>
  <TotalTime>35804</TotalTime>
  <Words>1926</Words>
  <Application>Microsoft Macintosh PowerPoint</Application>
  <PresentationFormat>On-screen Show (4:3)</PresentationFormat>
  <Paragraphs>252</Paragraphs>
  <Slides>55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Metal</vt:lpstr>
      <vt:lpstr>World War II </vt:lpstr>
      <vt:lpstr>Journal #22</vt:lpstr>
      <vt:lpstr>World War II </vt:lpstr>
      <vt:lpstr>World War II Stats </vt:lpstr>
      <vt:lpstr>Essential Questions </vt:lpstr>
      <vt:lpstr>Timeline and map of the war</vt:lpstr>
      <vt:lpstr>Blitzkrieg </vt:lpstr>
      <vt:lpstr>Two Reactions </vt:lpstr>
      <vt:lpstr>Poland and Paris</vt:lpstr>
      <vt:lpstr>Setting the Stage </vt:lpstr>
      <vt:lpstr>Groups</vt:lpstr>
      <vt:lpstr>Journal #23</vt:lpstr>
      <vt:lpstr>Battle of Britain </vt:lpstr>
      <vt:lpstr>Never in the field of human conflict was so much owed by so many to so few</vt:lpstr>
      <vt:lpstr>Slide 15</vt:lpstr>
      <vt:lpstr>Slide 16</vt:lpstr>
      <vt:lpstr>1941: Turning point of the war? </vt:lpstr>
      <vt:lpstr>Four Freedoms </vt:lpstr>
      <vt:lpstr>Eastern Front in 1941</vt:lpstr>
      <vt:lpstr>Journal #24</vt:lpstr>
      <vt:lpstr>Just War </vt:lpstr>
      <vt:lpstr>Today’s Essential Questions </vt:lpstr>
      <vt:lpstr>Review </vt:lpstr>
      <vt:lpstr>Video </vt:lpstr>
      <vt:lpstr>Slide 25</vt:lpstr>
      <vt:lpstr>Results </vt:lpstr>
      <vt:lpstr>Pearl Harbor Primary Source: Farewell to Manzanar </vt:lpstr>
      <vt:lpstr>Manzanar </vt:lpstr>
      <vt:lpstr>War in the Pacific </vt:lpstr>
      <vt:lpstr>Journal #25</vt:lpstr>
      <vt:lpstr>War Widens </vt:lpstr>
      <vt:lpstr>1942: More turning points </vt:lpstr>
      <vt:lpstr>Journal #26</vt:lpstr>
      <vt:lpstr>Important Battles </vt:lpstr>
      <vt:lpstr>Slide 35</vt:lpstr>
      <vt:lpstr>Film Clips </vt:lpstr>
      <vt:lpstr>Normandy Landings </vt:lpstr>
      <vt:lpstr>Slide 38</vt:lpstr>
      <vt:lpstr>End of the war in Europe </vt:lpstr>
      <vt:lpstr>Peace Talks </vt:lpstr>
      <vt:lpstr>Journal #27</vt:lpstr>
      <vt:lpstr>How to end war with Japan? </vt:lpstr>
      <vt:lpstr>Atomic Bomb development  </vt:lpstr>
      <vt:lpstr> Trinity Test: “I am become death, the shatterer of worlds.” (.016 s. after detonation, 600 ft.. wide, 20 kilotons of TNT,,shockwaves 100 mi. away, mushroom cloud 8 miles in height) </vt:lpstr>
      <vt:lpstr>Dropping the bomb </vt:lpstr>
      <vt:lpstr>Enola Gay </vt:lpstr>
      <vt:lpstr>Hiroshima and Nagasaki </vt:lpstr>
      <vt:lpstr>Effects </vt:lpstr>
      <vt:lpstr>Effects </vt:lpstr>
      <vt:lpstr>V-J Day </vt:lpstr>
      <vt:lpstr>Debate Rules </vt:lpstr>
      <vt:lpstr>Order of the Debate </vt:lpstr>
      <vt:lpstr>Debrief/Journal Reflection </vt:lpstr>
      <vt:lpstr>Postwar </vt:lpstr>
      <vt:lpstr>Journal #28</vt:lpstr>
    </vt:vector>
  </TitlesOfParts>
  <Company>VRHS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Allison Hopkins</dc:creator>
  <cp:lastModifiedBy>Allison Hopkins</cp:lastModifiedBy>
  <cp:revision>297</cp:revision>
  <dcterms:created xsi:type="dcterms:W3CDTF">2012-03-21T11:48:39Z</dcterms:created>
  <dcterms:modified xsi:type="dcterms:W3CDTF">2012-04-04T23:27:57Z</dcterms:modified>
</cp:coreProperties>
</file>